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7" r:id="rId4"/>
    <p:sldId id="282" r:id="rId5"/>
    <p:sldId id="259" r:id="rId6"/>
    <p:sldId id="261" r:id="rId7"/>
    <p:sldId id="271" r:id="rId8"/>
    <p:sldId id="280" r:id="rId9"/>
    <p:sldId id="270" r:id="rId10"/>
    <p:sldId id="263" r:id="rId11"/>
    <p:sldId id="272" r:id="rId12"/>
    <p:sldId id="264" r:id="rId13"/>
    <p:sldId id="266" r:id="rId14"/>
    <p:sldId id="273" r:id="rId15"/>
    <p:sldId id="267" r:id="rId16"/>
    <p:sldId id="276" r:id="rId17"/>
    <p:sldId id="277" r:id="rId18"/>
    <p:sldId id="278" r:id="rId19"/>
    <p:sldId id="279" r:id="rId20"/>
    <p:sldId id="268" r:id="rId21"/>
  </p:sldIdLst>
  <p:sldSz cx="12192000" cy="6858000"/>
  <p:notesSz cx="6858000" cy="9144000"/>
  <p:embeddedFontLs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PMingLiU" panose="02010600030101010101" charset="-120"/>
      <p:regular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汉仪清雅体简" panose="02010600030101010101" charset="-122"/>
      <p:regular r:id="rId3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8" y="91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638A-47C6-4EA0-95D9-242222326884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4C88-E897-48C2-806D-5B367E91C5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3CB3-4664-44AB-862B-4088ED457DE2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2B17-8147-4BDB-90EB-4BE780A1E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0CA35-C1CE-45BF-8D0D-180888D0E9AB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06D3-CDC6-4964-A5B1-4680C49E2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3183-4EFB-45D6-BB89-6CE266C74038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9277-954C-492F-B623-54D689D37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232B-E685-47DF-ADF3-192F6A004C96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5F8A-8C53-4F04-A716-EF15D8B56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09226-63A2-466B-B689-AAF00B2140FF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42FF-B730-4128-9BE9-B19B5F743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B283-0C7B-4305-9FA1-F380D39CE181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33212-FA76-4DE3-B61A-46DF1CA3E3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87FB-5C9F-47C3-B43A-19E4DAA8780B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A251-68E4-4B3D-971F-830283C50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DFD30-344C-462A-8D03-605736294AE0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ADF9-9F77-47ED-88BD-2B57609DF5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071A6-6CC5-46D3-94D0-3EB00F16F7E7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10687-4A70-47EC-8B08-8513DBAAF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4D125-B33A-48A4-B876-58E310A5290E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8824C-D48C-4A6D-B44B-41D925502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/>
              <a:pPr>
                <a:defRPr/>
              </a:pPr>
              <a:t>2016/1/5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" Type="http://schemas.openxmlformats.org/officeDocument/2006/relationships/image" Target="../media/image12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724025"/>
            <a:ext cx="162877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40475" y="-1508125"/>
            <a:ext cx="18573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476375" y="1724025"/>
            <a:ext cx="9913938" cy="3409950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87018" y="2459503"/>
            <a:ext cx="9417963" cy="13849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60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0088" y="3613666"/>
            <a:ext cx="81805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2016.01.05   </a:t>
            </a:r>
            <a:r>
              <a:rPr lang="zh-CN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</a:t>
            </a:r>
            <a:r>
              <a:rPr lang="zh-CN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-91757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9050"/>
            <a:ext cx="49530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896600" y="-19050"/>
            <a:ext cx="1162050" cy="6877050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814513" y="4629150"/>
            <a:ext cx="1522412" cy="1862138"/>
            <a:chOff x="1997100" y="4912545"/>
            <a:chExt cx="734960" cy="898992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95164" y="4912779"/>
              <a:ext cx="734194" cy="89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5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073874"/>
            <a:ext cx="4945626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368425" y="4327525"/>
            <a:ext cx="749300" cy="749300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51169" y="5855300"/>
              <a:ext cx="637084" cy="69302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7800" y="686133"/>
            <a:ext cx="6374566" cy="5078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289" y="1811967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44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5292" y="5855677"/>
            <a:ext cx="376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条调换次序</a:t>
            </a:r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264687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3319519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20441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3139048"/>
            <a:ext cx="544405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高效、独家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8466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Cocos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Cocos3D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月才立项开始制作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目前国内只有以上两家企业具备网页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成型技术，但都是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在制作研究，还没有到能发布的商业版本。在整个行业处于爆发性增长的阶段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平台的三维服务在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国内处于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3923388"/>
            <a:ext cx="73406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，可扩展的类构架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MoScript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，方便调试和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动态定制渲染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硬实例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动态场景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三维数据服务器分布式存储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，便于分发和格式升级。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653713" y="1535723"/>
            <a:ext cx="10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去除阴影效果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59462" y="4513385"/>
            <a:ext cx="25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不太懂啥意思，太专业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21138" y="1981021"/>
            <a:ext cx="3877985" cy="120032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72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0425" y="3171825"/>
            <a:ext cx="5724525" cy="37052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00425" y="0"/>
            <a:ext cx="5724525" cy="19526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70750" y="1367850"/>
            <a:ext cx="453701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9282" y="3214688"/>
            <a:ext cx="4266809" cy="34163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117974" y="3181350"/>
            <a:ext cx="4111625" cy="3449658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6" y="-45979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7513" y="1289050"/>
            <a:ext cx="246407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287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03213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1950" y="652463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10478" y="1318261"/>
            <a:ext cx="919163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7454" y="3048668"/>
            <a:ext cx="919162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37454" y="5246744"/>
            <a:ext cx="919163" cy="9175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188091" y="2124013"/>
            <a:ext cx="812800" cy="4826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59541" y="3507457"/>
            <a:ext cx="990600" cy="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57916" y="4219573"/>
            <a:ext cx="730250" cy="7588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7002463" y="1206499"/>
            <a:ext cx="429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1100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4334392" y="440888"/>
            <a:ext cx="7713146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，完善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和稳定引擎，制作三维资源平台）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用户了解商品，提供整包的解决方案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负责提供模型，用户时间租用模式，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在自己网站上展示，自由分享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用户可以自己制作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4429642" y="2809763"/>
            <a:ext cx="776235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4429641" y="4978397"/>
            <a:ext cx="67675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661431" y="2086738"/>
            <a:ext cx="14843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2188091" y="1956591"/>
            <a:ext cx="1095375" cy="7197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010291" y="4465576"/>
            <a:ext cx="1273175" cy="1020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2801705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877163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2621234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7221" y="3380463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05262" y="1746250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3750" y="1565779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5262" y="227179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16" y="5242494"/>
            <a:ext cx="947927" cy="94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94" y="4762769"/>
            <a:ext cx="2829456" cy="596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167126"/>
            <a:ext cx="1533414" cy="1109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6009845"/>
            <a:ext cx="2120389" cy="84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5952066"/>
            <a:ext cx="1194891" cy="11948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60" y="5384557"/>
            <a:ext cx="1753398" cy="739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4" y="4095384"/>
            <a:ext cx="1428533" cy="12633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6081459"/>
            <a:ext cx="1662151" cy="776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58" y="4256866"/>
            <a:ext cx="2118684" cy="808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6" y="5448815"/>
            <a:ext cx="1337800" cy="13251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5" y="5448815"/>
            <a:ext cx="2039669" cy="530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71" y="6096337"/>
            <a:ext cx="715401" cy="7154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33" y="5431040"/>
            <a:ext cx="1320645" cy="650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6" y="4012443"/>
            <a:ext cx="2522537" cy="6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625" y="404813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4638" y="1100138"/>
            <a:ext cx="2784475" cy="1270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55625" y="404813"/>
            <a:ext cx="0" cy="5862637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1039305" y="1220051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3205674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5424392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7680500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9964739" y="113767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3897" y="1335260"/>
            <a:ext cx="1656073" cy="177380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4479" y="1335260"/>
            <a:ext cx="1653883" cy="1653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103544" y="1335260"/>
            <a:ext cx="1656073" cy="1653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7824067" y="1335260"/>
            <a:ext cx="1653883" cy="1653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52978" y="1250852"/>
            <a:ext cx="1653882" cy="185821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038" y="3516921"/>
            <a:ext cx="26587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毛</a:t>
            </a:r>
            <a:r>
              <a:rPr lang="zh-CN" altLang="en-US" sz="2000" b="1" dirty="0"/>
              <a:t>春杨：</a:t>
            </a:r>
            <a:r>
              <a:rPr lang="zh-CN" altLang="en-US" dirty="0"/>
              <a:t>在日本东京</a:t>
            </a:r>
            <a:r>
              <a:rPr lang="en-US" altLang="zh-CN" dirty="0"/>
              <a:t>NEC</a:t>
            </a:r>
            <a:r>
              <a:rPr lang="zh-CN" altLang="en-US" dirty="0"/>
              <a:t>和</a:t>
            </a:r>
            <a:r>
              <a:rPr lang="en-US" altLang="zh-CN" dirty="0" err="1"/>
              <a:t>SonyEricsson</a:t>
            </a:r>
            <a:r>
              <a:rPr lang="zh-CN" altLang="en-US" dirty="0"/>
              <a:t>公司内工作过</a:t>
            </a:r>
            <a:r>
              <a:rPr lang="en-US" altLang="zh-CN" dirty="0"/>
              <a:t>4</a:t>
            </a:r>
            <a:r>
              <a:rPr lang="zh-CN" altLang="en-US" dirty="0"/>
              <a:t>年。在</a:t>
            </a:r>
            <a:r>
              <a:rPr lang="en-US" altLang="zh-CN" dirty="0"/>
              <a:t>2011</a:t>
            </a:r>
            <a:r>
              <a:rPr lang="zh-CN" altLang="en-US" dirty="0"/>
              <a:t>年创建中琪网络科技有限公司，并发布了国内首个基于</a:t>
            </a:r>
            <a:r>
              <a:rPr lang="en-US" altLang="zh-CN" dirty="0"/>
              <a:t>Flash</a:t>
            </a:r>
            <a:r>
              <a:rPr lang="zh-CN" altLang="en-US" dirty="0"/>
              <a:t>的</a:t>
            </a:r>
            <a:r>
              <a:rPr lang="en-US" altLang="zh-CN" dirty="0"/>
              <a:t>Stage3D</a:t>
            </a:r>
            <a:r>
              <a:rPr lang="zh-CN" altLang="en-US" dirty="0"/>
              <a:t>的渲染引擎。曾在畅游内任国内首个自研引擎的</a:t>
            </a:r>
            <a:r>
              <a:rPr lang="en-US" altLang="zh-CN" dirty="0"/>
              <a:t>3D</a:t>
            </a:r>
            <a:r>
              <a:rPr lang="zh-CN" altLang="en-US" dirty="0"/>
              <a:t>渲染高级构架师。擅长高并发平台开发和三维渲染引擎相关技术。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189731" y="3516921"/>
            <a:ext cx="2606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徐曦：</a:t>
            </a:r>
            <a:r>
              <a:rPr lang="zh-CN" altLang="en-US" sz="2000" dirty="0"/>
              <a:t>毕业于英国政治经济学院，连环创业者，</a:t>
            </a:r>
            <a:r>
              <a:rPr lang="en-US" altLang="zh-CN" sz="2000" dirty="0"/>
              <a:t>ATRPASA</a:t>
            </a:r>
            <a:r>
              <a:rPr lang="zh-CN" altLang="en-US" sz="2000" dirty="0"/>
              <a:t>先进科技与解决方案研究员创始人，科技专栏作家、评论人。曾就职于某国际</a:t>
            </a:r>
            <a:r>
              <a:rPr lang="en-US" altLang="zh-CN" sz="2000" dirty="0"/>
              <a:t>4A</a:t>
            </a:r>
            <a:r>
              <a:rPr lang="zh-CN" altLang="en-US" sz="2000" dirty="0"/>
              <a:t>公关公司，某国内大型资讯企业。擅长市场策划和产品包装。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47457" y="3500850"/>
            <a:ext cx="22016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周幸</a:t>
            </a:r>
            <a:r>
              <a:rPr lang="zh-CN" altLang="en-US" sz="2400" b="1" dirty="0" smtClean="0"/>
              <a:t>：</a:t>
            </a:r>
            <a:r>
              <a:rPr lang="zh-CN" altLang="en-US" sz="2000" dirty="0"/>
              <a:t>曾任某互联网金融</a:t>
            </a:r>
            <a:r>
              <a:rPr lang="zh-CN" altLang="en-US" sz="2000" dirty="0" smtClean="0"/>
              <a:t>公司高级策划经理，某医药集团策划总监。江西日报社</a:t>
            </a:r>
            <a:r>
              <a:rPr lang="zh-CN" altLang="en-US" sz="2000" dirty="0"/>
              <a:t>特约记者，曾获得全国原创文学大赛一等奖，金樟文学奖得主，拥有丰富的</a:t>
            </a:r>
            <a:r>
              <a:rPr lang="zh-CN" altLang="en-US" sz="2000" dirty="0" smtClean="0"/>
              <a:t>市场及品牌推广经验。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6308" y="3516920"/>
            <a:ext cx="28885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胡玉坤：</a:t>
            </a:r>
            <a:r>
              <a:rPr lang="zh-CN" altLang="en-US" sz="2000" dirty="0"/>
              <a:t>安徽梵一网络联合创始人，曾为蓝</a:t>
            </a:r>
            <a:r>
              <a:rPr lang="zh-CN" altLang="en-US" sz="2000" dirty="0" smtClean="0"/>
              <a:t>标、森博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青旅</a:t>
            </a:r>
            <a:r>
              <a:rPr lang="zh-CN" altLang="en-US" sz="2000" dirty="0" smtClean="0"/>
              <a:t>等公司提供技术</a:t>
            </a:r>
            <a:r>
              <a:rPr lang="zh-CN" altLang="en-US" sz="2000" dirty="0"/>
              <a:t>解决方案并为国家</a:t>
            </a:r>
            <a:r>
              <a:rPr lang="zh-CN" altLang="en-US" sz="2000" dirty="0" smtClean="0"/>
              <a:t>电网、中国</a:t>
            </a:r>
            <a:r>
              <a:rPr lang="zh-CN" altLang="en-US" sz="2000" dirty="0"/>
              <a:t>癌症康复协会等提供企业级技术服务，中琪网络创业团队成员</a:t>
            </a:r>
            <a:r>
              <a:rPr lang="zh-CN" altLang="en-US" sz="2000" dirty="0" smtClean="0"/>
              <a:t>，多</a:t>
            </a:r>
            <a:r>
              <a:rPr lang="zh-CN" altLang="en-US" sz="2000" dirty="0"/>
              <a:t>款游戏项目负责人，主要从事前端领域技术研究。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442687" y="3510000"/>
            <a:ext cx="169742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孙鹏</a:t>
            </a:r>
            <a:r>
              <a:rPr lang="zh-CN" altLang="en-US" sz="2800" b="1" dirty="0" smtClean="0"/>
              <a:t>：</a:t>
            </a:r>
            <a:r>
              <a:rPr lang="zh-CN" altLang="en-US" sz="2000" dirty="0"/>
              <a:t>曾任搜狐畅游国内首个商业级开源</a:t>
            </a:r>
            <a:r>
              <a:rPr lang="en-US" altLang="zh-CN" sz="2000" dirty="0"/>
              <a:t>3D</a:t>
            </a:r>
            <a:r>
              <a:rPr lang="zh-CN" altLang="en-US" sz="2000" dirty="0"/>
              <a:t>引擎</a:t>
            </a:r>
            <a:r>
              <a:rPr lang="en-US" altLang="zh-CN" sz="2000" dirty="0"/>
              <a:t>Genesis-3D</a:t>
            </a:r>
            <a:r>
              <a:rPr lang="zh-CN" altLang="en-US" sz="2000" dirty="0"/>
              <a:t>客户端架构师，拥有丰富的</a:t>
            </a:r>
            <a:r>
              <a:rPr lang="en-US" altLang="zh-CN" sz="2000" dirty="0"/>
              <a:t>3D</a:t>
            </a:r>
            <a:r>
              <a:rPr lang="zh-CN" altLang="en-US" sz="2000" dirty="0"/>
              <a:t>应用软件设计和研发经验。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39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486271" y="1644206"/>
            <a:ext cx="7263527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72400"/>
            <a:ext cx="106354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zh-CN" altLang="en-US" sz="2800" b="1" dirty="0"/>
              <a:t>计划初始融资</a:t>
            </a:r>
            <a:r>
              <a:rPr lang="en-US" altLang="zh-CN" sz="2800" b="1" dirty="0"/>
              <a:t>500W</a:t>
            </a:r>
            <a:r>
              <a:rPr lang="zh-CN" altLang="en-US" sz="2800" b="1" dirty="0"/>
              <a:t>，让股份</a:t>
            </a:r>
            <a:r>
              <a:rPr lang="en-US" altLang="zh-CN" sz="2800" b="1" dirty="0" smtClean="0"/>
              <a:t>15%</a:t>
            </a:r>
            <a:r>
              <a:rPr lang="zh-CN" altLang="en-US" sz="2800" b="1" dirty="0" smtClean="0"/>
              <a:t>左右。</a:t>
            </a:r>
            <a:endParaRPr lang="en-US" altLang="zh-CN" sz="2800" b="1" dirty="0"/>
          </a:p>
          <a:p>
            <a:pPr indent="457200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2878" y="1289050"/>
            <a:ext cx="1378711" cy="40011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947552" cy="13444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54200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500-800W/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584807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2000-5000W/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8153" y="4679153"/>
            <a:ext cx="734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3255" y="2212486"/>
            <a:ext cx="57054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1000-2000W/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8153" y="2986181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" y="1963426"/>
            <a:ext cx="2694391" cy="1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758" y="1289050"/>
            <a:ext cx="1451038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3459601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7579" y="4697322"/>
            <a:ext cx="619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0441" y="2190537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5766" y="3013176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8" y="1922685"/>
            <a:ext cx="2607484" cy="16910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07579" y="1289050"/>
            <a:ext cx="580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000" y="662838"/>
            <a:ext cx="224986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699200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0" y="662838"/>
            <a:ext cx="8568564" cy="38884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8908" y="5112821"/>
            <a:ext cx="801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zh-CN" altLang="en-US" sz="3200" b="1" dirty="0">
                <a:solidFill>
                  <a:srgbClr val="FF0000"/>
                </a:solidFill>
              </a:rPr>
              <a:t>本项目是在建设网络三维时代的基础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设施</a:t>
            </a:r>
            <a:r>
              <a:rPr kumimoji="1" lang="zh-CN" altLang="en-US" sz="3200" b="1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9" y="1929501"/>
            <a:ext cx="2704480" cy="18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621212" y="36218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646611" y="31630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4646611" y="4287799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72010" y="3829011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4595813" y="22579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621212" y="17991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4595813" y="2931041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4621212" y="2472253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2586567" y="19542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2586567" y="3025776"/>
            <a:ext cx="196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681818" y="4240213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681818" y="5526088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666751" y="500064"/>
            <a:ext cx="152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6577012" y="25341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6577012" y="324854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6577012" y="389147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6577012" y="18197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000" y="581025"/>
            <a:ext cx="1210588" cy="707886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635000" y="1289050"/>
            <a:ext cx="1211101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" y="1967389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646612" y="4953515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72011" y="4494728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627811" y="45153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1724025"/>
            <a:ext cx="78422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5463" y="1724025"/>
            <a:ext cx="4467225" cy="3409950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3593" y="2710033"/>
            <a:ext cx="3570208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4667250" y="0"/>
            <a:ext cx="7524750" cy="68580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466725" y="295275"/>
            <a:ext cx="2698750" cy="2543175"/>
            <a:chOff x="466725" y="295274"/>
            <a:chExt cx="2699005" cy="2543175"/>
          </a:xfrm>
        </p:grpSpPr>
        <p:sp>
          <p:nvSpPr>
            <p:cNvPr id="4" name="矩形 3"/>
            <p:cNvSpPr/>
            <p:nvPr/>
          </p:nvSpPr>
          <p:spPr>
            <a:xfrm>
              <a:off x="519118" y="295274"/>
              <a:ext cx="2646612" cy="2401888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96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96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540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22360" y="1868806"/>
              <a:ext cx="733424" cy="769441"/>
              <a:chOff x="2150936" y="2435720"/>
              <a:chExt cx="733424" cy="76944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65161" y="2435781"/>
                <a:ext cx="696979" cy="76993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4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446088" y="2992438"/>
            <a:ext cx="422116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9050" y="-38100"/>
            <a:ext cx="7010400" cy="6896100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11102975" y="5835650"/>
            <a:ext cx="733425" cy="73342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11123613" y="5816600"/>
            <a:ext cx="695325" cy="769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90741" y="1544765"/>
            <a:ext cx="5701259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     定义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三维</a:t>
            </a:r>
            <a:r>
              <a:rPr lang="zh-CN" altLang="en-US" sz="2400" b="1" dirty="0">
                <a:solidFill>
                  <a:schemeClr val="bg1"/>
                </a:solidFill>
              </a:rPr>
              <a:t>云是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基于网页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(HTML5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）的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三维展示解决方案， </a:t>
            </a:r>
            <a:r>
              <a:rPr lang="zh-CN" altLang="en-US" sz="2400" b="1" dirty="0">
                <a:solidFill>
                  <a:schemeClr val="bg1"/>
                </a:solidFill>
              </a:rPr>
              <a:t>建立一个统一的云存储和便捷的传播渠道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应用范围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chemeClr val="bg1"/>
                </a:solidFill>
              </a:rPr>
              <a:t>1.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三维扫描和打印行业提供业务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支持。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2.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企业提供三维数据解决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方案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3.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三维展示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35297" y="1797099"/>
            <a:ext cx="9725183" cy="5078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国内唯一自我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研发网页三维</a:t>
            </a: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(WEBGL)</a:t>
            </a: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传统方式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要求高，无法传播和共享。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(Flash)</a:t>
            </a:r>
            <a:r>
              <a:rPr lang="zh-CN" altLang="en-US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只限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通过移动设备和社交平台分享。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(HTML5)</a:t>
            </a: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我们的方式</a:t>
            </a:r>
            <a:endParaRPr lang="en-US" altLang="zh-CN" sz="2400" b="1" kern="100" dirty="0" smtClean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平台，实现无缝分享。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70" y="2438401"/>
            <a:ext cx="2500313" cy="1785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658" y="5071330"/>
            <a:ext cx="2869500" cy="17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71978"/>
      </p:ext>
    </p:extLst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3875" y="2103438"/>
            <a:ext cx="617854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支持，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凡可以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的设备皆可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信，微博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，交互平台无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障碍传播，预留交易端口，全平台交易。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en-US" altLang="en-US" sz="2400" b="1" kern="100" dirty="0" err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8173329" y="5769284"/>
            <a:ext cx="42001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51" y="2022931"/>
            <a:ext cx="2238824" cy="37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762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7634288" cy="5167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023145" y="5716588"/>
            <a:ext cx="110863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38" y="2890897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198181" y="178127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三维扫描公司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71590" y="2956743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三维打印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66950" y="219182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终端用户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277078" y="3612544"/>
            <a:ext cx="1790072" cy="68518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用户个性化定制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3995142" y="2484273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2490185" y="278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使用显示服务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支付三维打印费用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4067150" y="3490043"/>
            <a:ext cx="684521" cy="465095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2266950" y="4357652"/>
            <a:ext cx="192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对建模师的多样化选择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低建模成本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平台可操作、和互动，能够实现个性化自制需求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26"/>
          <p:cNvSpPr txBox="1"/>
          <p:nvPr/>
        </p:nvSpPr>
        <p:spPr>
          <a:xfrm>
            <a:off x="7186840" y="2357339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建模服务，收取费用。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1"/>
          <p:cNvSpPr txBox="1"/>
          <p:nvPr/>
        </p:nvSpPr>
        <p:spPr>
          <a:xfrm>
            <a:off x="7186840" y="3588753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三维展示产品案例。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打印成品，收取费用。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6288238" y="3241869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6024605" y="2087355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4751671" y="2409180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171590" y="4246501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6024605" y="3490043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340084" y="3612544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488038" y="417456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建模师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24"/>
          <p:cNvSpPr txBox="1"/>
          <p:nvPr/>
        </p:nvSpPr>
        <p:spPr>
          <a:xfrm>
            <a:off x="4594510" y="4801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制作个性化打印模型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平台二次销售已有的模型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通过用户使用收取收费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文本框 25"/>
          <p:cNvSpPr txBox="1"/>
          <p:nvPr/>
        </p:nvSpPr>
        <p:spPr>
          <a:xfrm>
            <a:off x="5334051" y="3779856"/>
            <a:ext cx="454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4069722" y="3479969"/>
            <a:ext cx="549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7186840" y="4861396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购买三维制作用户模型，降低开发成本。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游戏中的人物，可以通过二维码，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由三维打印公司直接给打印，并收取费用。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5334000" cy="4571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670866" y="5795611"/>
            <a:ext cx="582056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88567" y="2648650"/>
            <a:ext cx="2393756" cy="833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404710" y="1688406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417949" y="2845826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房地产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建筑设计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513310" y="208090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585318" y="360191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4241502" y="2373356"/>
            <a:ext cx="597622" cy="39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2640531" y="2648650"/>
            <a:ext cx="16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全方位三维化显示，也可以分解查看详细构成。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4313510" y="3359893"/>
            <a:ext cx="525614" cy="53447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7597514" y="22505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分解汽车详细构成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模拟驾驶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文本框 31"/>
          <p:cNvSpPr txBox="1"/>
          <p:nvPr/>
        </p:nvSpPr>
        <p:spPr>
          <a:xfrm>
            <a:off x="7597514" y="3528485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显示设计效果图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360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全景展示预售楼房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6882323" y="3065287"/>
            <a:ext cx="535626" cy="6857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6531766" y="1976438"/>
            <a:ext cx="872944" cy="79424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4738628" y="2274004"/>
            <a:ext cx="192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7417949" y="4135584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53"/>
          <p:cNvSpPr txBox="1"/>
          <p:nvPr/>
        </p:nvSpPr>
        <p:spPr>
          <a:xfrm>
            <a:off x="7597514" y="481824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艺术品场景三维还原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艺术品三维展示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6531766" y="3359893"/>
            <a:ext cx="886183" cy="106372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5586444" y="3501627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34398" y="406364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4850998" y="4690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作为直观演示的工具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18"/>
          <p:cNvSpPr txBox="1"/>
          <p:nvPr/>
        </p:nvSpPr>
        <p:spPr>
          <a:xfrm>
            <a:off x="2640531" y="4228534"/>
            <a:ext cx="1821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在线匹配家具，根据匹配结果对产品进行个性化改造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与好友分享，讨论，形成传播效益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26546" y="520607"/>
            <a:ext cx="12192000" cy="1251924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革命性推动</a:t>
            </a:r>
            <a:endParaRPr lang="en-US" altLang="zh-CN" sz="80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 Box 84"/>
          <p:cNvSpPr txBox="1">
            <a:spLocks noChangeArrowheads="1"/>
          </p:cNvSpPr>
          <p:nvPr/>
        </p:nvSpPr>
        <p:spPr bwMode="gray">
          <a:xfrm>
            <a:off x="367817" y="1962392"/>
            <a:ext cx="877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三维云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gray">
          <a:xfrm>
            <a:off x="2201380" y="1962392"/>
            <a:ext cx="14335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打印行业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Text Box 86"/>
          <p:cNvSpPr txBox="1">
            <a:spLocks noChangeArrowheads="1"/>
          </p:cNvSpPr>
          <p:nvPr/>
        </p:nvSpPr>
        <p:spPr bwMode="gray">
          <a:xfrm>
            <a:off x="4339742" y="1962392"/>
            <a:ext cx="12033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全产业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Text Box 87"/>
          <p:cNvSpPr txBox="1">
            <a:spLocks noChangeArrowheads="1"/>
          </p:cNvSpPr>
          <p:nvPr/>
        </p:nvSpPr>
        <p:spPr bwMode="gray">
          <a:xfrm>
            <a:off x="6327292" y="1919530"/>
            <a:ext cx="11128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 smtClean="0">
                <a:latin typeface="Verdana" panose="020B0604030504040204" pitchFamily="34" charset="0"/>
                <a:ea typeface="宋体" panose="02010600030101010101" pitchFamily="2" charset="-122"/>
              </a:rPr>
              <a:t>全社会</a:t>
            </a:r>
            <a:endParaRPr lang="en-US" altLang="zh-CN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4" name="AutoShape 88"/>
          <p:cNvCxnSpPr>
            <a:cxnSpLocks noChangeShapeType="1"/>
            <a:stCxn id="100" idx="3"/>
            <a:endCxn id="101" idx="1"/>
          </p:cNvCxnSpPr>
          <p:nvPr/>
        </p:nvCxnSpPr>
        <p:spPr bwMode="gray">
          <a:xfrm>
            <a:off x="1245705" y="2146542"/>
            <a:ext cx="955675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89"/>
          <p:cNvCxnSpPr>
            <a:cxnSpLocks noChangeShapeType="1"/>
            <a:stCxn id="101" idx="3"/>
            <a:endCxn id="102" idx="1"/>
          </p:cNvCxnSpPr>
          <p:nvPr/>
        </p:nvCxnSpPr>
        <p:spPr bwMode="gray">
          <a:xfrm>
            <a:off x="3634892" y="2146542"/>
            <a:ext cx="704850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0"/>
          <p:cNvCxnSpPr>
            <a:cxnSpLocks noChangeShapeType="1"/>
            <a:stCxn id="102" idx="3"/>
            <a:endCxn id="103" idx="1"/>
          </p:cNvCxnSpPr>
          <p:nvPr/>
        </p:nvCxnSpPr>
        <p:spPr bwMode="gray">
          <a:xfrm>
            <a:off x="5543067" y="2146542"/>
            <a:ext cx="784225" cy="3175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" name="Group 30"/>
          <p:cNvGrpSpPr>
            <a:grpSpLocks/>
          </p:cNvGrpSpPr>
          <p:nvPr/>
        </p:nvGrpSpPr>
        <p:grpSpPr bwMode="auto">
          <a:xfrm>
            <a:off x="419209" y="2767961"/>
            <a:ext cx="7543800" cy="3341687"/>
            <a:chOff x="550" y="1543"/>
            <a:chExt cx="4752" cy="2105"/>
          </a:xfrm>
        </p:grpSpPr>
        <p:sp>
          <p:nvSpPr>
            <p:cNvPr id="108" name="Freeform 3"/>
            <p:cNvSpPr>
              <a:spLocks/>
            </p:cNvSpPr>
            <p:nvPr/>
          </p:nvSpPr>
          <p:spPr bwMode="gray">
            <a:xfrm>
              <a:off x="4935" y="1549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"/>
            <p:cNvSpPr>
              <a:spLocks/>
            </p:cNvSpPr>
            <p:nvPr/>
          </p:nvSpPr>
          <p:spPr bwMode="gray">
            <a:xfrm>
              <a:off x="3196" y="1549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"/>
            <p:cNvSpPr>
              <a:spLocks/>
            </p:cNvSpPr>
            <p:nvPr/>
          </p:nvSpPr>
          <p:spPr bwMode="gray">
            <a:xfrm>
              <a:off x="4570" y="2073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gray">
            <a:xfrm>
              <a:off x="2673" y="2073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gray">
            <a:xfrm>
              <a:off x="4204" y="2597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8"/>
            <p:cNvSpPr>
              <a:spLocks/>
            </p:cNvSpPr>
            <p:nvPr/>
          </p:nvSpPr>
          <p:spPr bwMode="gray">
            <a:xfrm>
              <a:off x="3840" y="3115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gray">
            <a:xfrm>
              <a:off x="1633" y="3118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" name="Group 10"/>
            <p:cNvGrpSpPr>
              <a:grpSpLocks/>
            </p:cNvGrpSpPr>
            <p:nvPr/>
          </p:nvGrpSpPr>
          <p:grpSpPr bwMode="auto">
            <a:xfrm>
              <a:off x="550" y="1543"/>
              <a:ext cx="3171" cy="2094"/>
              <a:chOff x="550" y="1434"/>
              <a:chExt cx="3171" cy="2094"/>
            </a:xfrm>
          </p:grpSpPr>
          <p:sp>
            <p:nvSpPr>
              <p:cNvPr id="121" name="Line 11"/>
              <p:cNvSpPr>
                <a:spLocks noChangeShapeType="1"/>
              </p:cNvSpPr>
              <p:nvPr/>
            </p:nvSpPr>
            <p:spPr bwMode="gray">
              <a:xfrm flipH="1">
                <a:off x="550" y="3527"/>
                <a:ext cx="104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2"/>
              <p:cNvSpPr>
                <a:spLocks noChangeShapeType="1"/>
              </p:cNvSpPr>
              <p:nvPr/>
            </p:nvSpPr>
            <p:spPr bwMode="gray">
              <a:xfrm flipH="1">
                <a:off x="550" y="3013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3"/>
              <p:cNvSpPr>
                <a:spLocks noChangeShapeType="1"/>
              </p:cNvSpPr>
              <p:nvPr/>
            </p:nvSpPr>
            <p:spPr bwMode="gray">
              <a:xfrm flipH="1">
                <a:off x="550" y="2490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4"/>
              <p:cNvSpPr>
                <a:spLocks noChangeShapeType="1"/>
              </p:cNvSpPr>
              <p:nvPr/>
            </p:nvSpPr>
            <p:spPr bwMode="gray">
              <a:xfrm flipH="1">
                <a:off x="550" y="1968"/>
                <a:ext cx="2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5"/>
              <p:cNvSpPr>
                <a:spLocks noChangeShapeType="1"/>
              </p:cNvSpPr>
              <p:nvPr/>
            </p:nvSpPr>
            <p:spPr bwMode="gray">
              <a:xfrm flipH="1" flipV="1">
                <a:off x="550" y="1438"/>
                <a:ext cx="3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6"/>
              <p:cNvSpPr>
                <a:spLocks noChangeShapeType="1"/>
              </p:cNvSpPr>
              <p:nvPr/>
            </p:nvSpPr>
            <p:spPr bwMode="gray">
              <a:xfrm>
                <a:off x="646" y="1434"/>
                <a:ext cx="0" cy="5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gray">
              <a:xfrm>
                <a:off x="646" y="1983"/>
                <a:ext cx="0" cy="5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gray">
              <a:xfrm>
                <a:off x="646" y="2498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"/>
              <p:cNvSpPr>
                <a:spLocks noChangeShapeType="1"/>
              </p:cNvSpPr>
              <p:nvPr/>
            </p:nvSpPr>
            <p:spPr bwMode="gray">
              <a:xfrm>
                <a:off x="646" y="3013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Text Box 20"/>
              <p:cNvSpPr txBox="1">
                <a:spLocks noChangeArrowheads="1"/>
              </p:cNvSpPr>
              <p:nvPr/>
            </p:nvSpPr>
            <p:spPr bwMode="gray">
              <a:xfrm>
                <a:off x="742" y="1638"/>
                <a:ext cx="102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现实与虚拟相转化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21"/>
              <p:cNvSpPr txBox="1">
                <a:spLocks noChangeArrowheads="1"/>
              </p:cNvSpPr>
              <p:nvPr/>
            </p:nvSpPr>
            <p:spPr bwMode="gray">
              <a:xfrm>
                <a:off x="742" y="2159"/>
                <a:ext cx="11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实时通讯工具的革命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22"/>
              <p:cNvSpPr txBox="1">
                <a:spLocks noChangeArrowheads="1"/>
              </p:cNvSpPr>
              <p:nvPr/>
            </p:nvSpPr>
            <p:spPr bwMode="gray">
              <a:xfrm>
                <a:off x="742" y="2703"/>
                <a:ext cx="79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用户体验革命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23"/>
              <p:cNvSpPr txBox="1">
                <a:spLocks noChangeArrowheads="1"/>
              </p:cNvSpPr>
              <p:nvPr/>
            </p:nvSpPr>
            <p:spPr bwMode="gray">
              <a:xfrm>
                <a:off x="742" y="3211"/>
                <a:ext cx="68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技术性革命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gray">
              <a:xfrm>
                <a:off x="2006" y="1537"/>
                <a:ext cx="1158" cy="1715"/>
              </a:xfrm>
              <a:custGeom>
                <a:avLst/>
                <a:gdLst>
                  <a:gd name="T0" fmla="*/ 12 w 1824"/>
                  <a:gd name="T1" fmla="*/ 2464 h 2648"/>
                  <a:gd name="T2" fmla="*/ 56 w 1824"/>
                  <a:gd name="T3" fmla="*/ 2120 h 2648"/>
                  <a:gd name="T4" fmla="*/ 124 w 1824"/>
                  <a:gd name="T5" fmla="*/ 1808 h 2648"/>
                  <a:gd name="T6" fmla="*/ 212 w 1824"/>
                  <a:gd name="T7" fmla="*/ 1524 h 2648"/>
                  <a:gd name="T8" fmla="*/ 316 w 1824"/>
                  <a:gd name="T9" fmla="*/ 1270 h 2648"/>
                  <a:gd name="T10" fmla="*/ 430 w 1824"/>
                  <a:gd name="T11" fmla="*/ 1044 h 2648"/>
                  <a:gd name="T12" fmla="*/ 550 w 1824"/>
                  <a:gd name="T13" fmla="*/ 846 h 2648"/>
                  <a:gd name="T14" fmla="*/ 672 w 1824"/>
                  <a:gd name="T15" fmla="*/ 674 h 2648"/>
                  <a:gd name="T16" fmla="*/ 792 w 1824"/>
                  <a:gd name="T17" fmla="*/ 528 h 2648"/>
                  <a:gd name="T18" fmla="*/ 906 w 1824"/>
                  <a:gd name="T19" fmla="*/ 408 h 2648"/>
                  <a:gd name="T20" fmla="*/ 1010 w 1824"/>
                  <a:gd name="T21" fmla="*/ 310 h 2648"/>
                  <a:gd name="T22" fmla="*/ 1096 w 1824"/>
                  <a:gd name="T23" fmla="*/ 236 h 2648"/>
                  <a:gd name="T24" fmla="*/ 1164 w 1824"/>
                  <a:gd name="T25" fmla="*/ 184 h 2648"/>
                  <a:gd name="T26" fmla="*/ 1208 w 1824"/>
                  <a:gd name="T27" fmla="*/ 154 h 2648"/>
                  <a:gd name="T28" fmla="*/ 1224 w 1824"/>
                  <a:gd name="T29" fmla="*/ 144 h 2648"/>
                  <a:gd name="T30" fmla="*/ 1728 w 1824"/>
                  <a:gd name="T31" fmla="*/ 56 h 2648"/>
                  <a:gd name="T32" fmla="*/ 1568 w 1824"/>
                  <a:gd name="T33" fmla="*/ 328 h 2648"/>
                  <a:gd name="T34" fmla="*/ 1554 w 1824"/>
                  <a:gd name="T35" fmla="*/ 332 h 2648"/>
                  <a:gd name="T36" fmla="*/ 1514 w 1824"/>
                  <a:gd name="T37" fmla="*/ 346 h 2648"/>
                  <a:gd name="T38" fmla="*/ 1452 w 1824"/>
                  <a:gd name="T39" fmla="*/ 370 h 2648"/>
                  <a:gd name="T40" fmla="*/ 1370 w 1824"/>
                  <a:gd name="T41" fmla="*/ 410 h 2648"/>
                  <a:gd name="T42" fmla="*/ 1270 w 1824"/>
                  <a:gd name="T43" fmla="*/ 466 h 2648"/>
                  <a:gd name="T44" fmla="*/ 1158 w 1824"/>
                  <a:gd name="T45" fmla="*/ 540 h 2648"/>
                  <a:gd name="T46" fmla="*/ 1034 w 1824"/>
                  <a:gd name="T47" fmla="*/ 636 h 2648"/>
                  <a:gd name="T48" fmla="*/ 904 w 1824"/>
                  <a:gd name="T49" fmla="*/ 756 h 2648"/>
                  <a:gd name="T50" fmla="*/ 770 w 1824"/>
                  <a:gd name="T51" fmla="*/ 900 h 2648"/>
                  <a:gd name="T52" fmla="*/ 632 w 1824"/>
                  <a:gd name="T53" fmla="*/ 1076 h 2648"/>
                  <a:gd name="T54" fmla="*/ 498 w 1824"/>
                  <a:gd name="T55" fmla="*/ 1280 h 2648"/>
                  <a:gd name="T56" fmla="*/ 370 w 1824"/>
                  <a:gd name="T57" fmla="*/ 1518 h 2648"/>
                  <a:gd name="T58" fmla="*/ 248 w 1824"/>
                  <a:gd name="T59" fmla="*/ 1792 h 2648"/>
                  <a:gd name="T60" fmla="*/ 138 w 1824"/>
                  <a:gd name="T61" fmla="*/ 2104 h 2648"/>
                  <a:gd name="T62" fmla="*/ 42 w 1824"/>
                  <a:gd name="T63" fmla="*/ 2456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4" h="2648">
                    <a:moveTo>
                      <a:pt x="0" y="2648"/>
                    </a:moveTo>
                    <a:lnTo>
                      <a:pt x="12" y="2464"/>
                    </a:lnTo>
                    <a:lnTo>
                      <a:pt x="32" y="2288"/>
                    </a:lnTo>
                    <a:lnTo>
                      <a:pt x="56" y="2120"/>
                    </a:lnTo>
                    <a:lnTo>
                      <a:pt x="88" y="1960"/>
                    </a:lnTo>
                    <a:lnTo>
                      <a:pt x="124" y="1808"/>
                    </a:lnTo>
                    <a:lnTo>
                      <a:pt x="166" y="1662"/>
                    </a:lnTo>
                    <a:lnTo>
                      <a:pt x="212" y="1524"/>
                    </a:lnTo>
                    <a:lnTo>
                      <a:pt x="262" y="1394"/>
                    </a:lnTo>
                    <a:lnTo>
                      <a:pt x="316" y="1270"/>
                    </a:lnTo>
                    <a:lnTo>
                      <a:pt x="372" y="1154"/>
                    </a:lnTo>
                    <a:lnTo>
                      <a:pt x="430" y="1044"/>
                    </a:lnTo>
                    <a:lnTo>
                      <a:pt x="490" y="942"/>
                    </a:lnTo>
                    <a:lnTo>
                      <a:pt x="550" y="846"/>
                    </a:lnTo>
                    <a:lnTo>
                      <a:pt x="612" y="758"/>
                    </a:lnTo>
                    <a:lnTo>
                      <a:pt x="672" y="674"/>
                    </a:lnTo>
                    <a:lnTo>
                      <a:pt x="734" y="598"/>
                    </a:lnTo>
                    <a:lnTo>
                      <a:pt x="792" y="528"/>
                    </a:lnTo>
                    <a:lnTo>
                      <a:pt x="850" y="464"/>
                    </a:lnTo>
                    <a:lnTo>
                      <a:pt x="906" y="408"/>
                    </a:lnTo>
                    <a:lnTo>
                      <a:pt x="960" y="356"/>
                    </a:lnTo>
                    <a:lnTo>
                      <a:pt x="1010" y="310"/>
                    </a:lnTo>
                    <a:lnTo>
                      <a:pt x="1056" y="270"/>
                    </a:lnTo>
                    <a:lnTo>
                      <a:pt x="1096" y="236"/>
                    </a:lnTo>
                    <a:lnTo>
                      <a:pt x="1134" y="208"/>
                    </a:lnTo>
                    <a:lnTo>
                      <a:pt x="1164" y="184"/>
                    </a:lnTo>
                    <a:lnTo>
                      <a:pt x="1190" y="166"/>
                    </a:lnTo>
                    <a:lnTo>
                      <a:pt x="1208" y="154"/>
                    </a:lnTo>
                    <a:lnTo>
                      <a:pt x="1220" y="146"/>
                    </a:lnTo>
                    <a:lnTo>
                      <a:pt x="1224" y="144"/>
                    </a:lnTo>
                    <a:lnTo>
                      <a:pt x="848" y="0"/>
                    </a:lnTo>
                    <a:lnTo>
                      <a:pt x="1728" y="56"/>
                    </a:lnTo>
                    <a:lnTo>
                      <a:pt x="1824" y="480"/>
                    </a:lnTo>
                    <a:lnTo>
                      <a:pt x="1568" y="328"/>
                    </a:lnTo>
                    <a:lnTo>
                      <a:pt x="1564" y="328"/>
                    </a:lnTo>
                    <a:lnTo>
                      <a:pt x="1554" y="332"/>
                    </a:lnTo>
                    <a:lnTo>
                      <a:pt x="1538" y="338"/>
                    </a:lnTo>
                    <a:lnTo>
                      <a:pt x="1514" y="346"/>
                    </a:lnTo>
                    <a:lnTo>
                      <a:pt x="1486" y="356"/>
                    </a:lnTo>
                    <a:lnTo>
                      <a:pt x="1452" y="370"/>
                    </a:lnTo>
                    <a:lnTo>
                      <a:pt x="1412" y="388"/>
                    </a:lnTo>
                    <a:lnTo>
                      <a:pt x="1370" y="410"/>
                    </a:lnTo>
                    <a:lnTo>
                      <a:pt x="1322" y="436"/>
                    </a:lnTo>
                    <a:lnTo>
                      <a:pt x="1270" y="466"/>
                    </a:lnTo>
                    <a:lnTo>
                      <a:pt x="1216" y="500"/>
                    </a:lnTo>
                    <a:lnTo>
                      <a:pt x="1158" y="540"/>
                    </a:lnTo>
                    <a:lnTo>
                      <a:pt x="1098" y="584"/>
                    </a:lnTo>
                    <a:lnTo>
                      <a:pt x="1034" y="636"/>
                    </a:lnTo>
                    <a:lnTo>
                      <a:pt x="970" y="692"/>
                    </a:lnTo>
                    <a:lnTo>
                      <a:pt x="904" y="756"/>
                    </a:lnTo>
                    <a:lnTo>
                      <a:pt x="836" y="824"/>
                    </a:lnTo>
                    <a:lnTo>
                      <a:pt x="770" y="900"/>
                    </a:lnTo>
                    <a:lnTo>
                      <a:pt x="700" y="984"/>
                    </a:lnTo>
                    <a:lnTo>
                      <a:pt x="632" y="1076"/>
                    </a:lnTo>
                    <a:lnTo>
                      <a:pt x="566" y="1174"/>
                    </a:lnTo>
                    <a:lnTo>
                      <a:pt x="498" y="1280"/>
                    </a:lnTo>
                    <a:lnTo>
                      <a:pt x="434" y="1394"/>
                    </a:lnTo>
                    <a:lnTo>
                      <a:pt x="370" y="1518"/>
                    </a:lnTo>
                    <a:lnTo>
                      <a:pt x="308" y="1650"/>
                    </a:lnTo>
                    <a:lnTo>
                      <a:pt x="248" y="1792"/>
                    </a:lnTo>
                    <a:lnTo>
                      <a:pt x="192" y="1944"/>
                    </a:lnTo>
                    <a:lnTo>
                      <a:pt x="138" y="2104"/>
                    </a:lnTo>
                    <a:lnTo>
                      <a:pt x="88" y="2274"/>
                    </a:lnTo>
                    <a:lnTo>
                      <a:pt x="42" y="2456"/>
                    </a:lnTo>
                    <a:lnTo>
                      <a:pt x="0" y="26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16D25">
                      <a:gamma/>
                      <a:shade val="46275"/>
                      <a:invGamma/>
                    </a:srgbClr>
                  </a:gs>
                  <a:gs pos="100000">
                    <a:srgbClr val="E16D2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ACD69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" name="Rectangle 25"/>
            <p:cNvSpPr>
              <a:spLocks noChangeArrowheads="1"/>
            </p:cNvSpPr>
            <p:nvPr/>
          </p:nvSpPr>
          <p:spPr bwMode="gray">
            <a:xfrm>
              <a:off x="3200" y="1890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促进现实场景加速虚拟化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gray">
            <a:xfrm>
              <a:off x="2674" y="2413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66667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/>
            </a:p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促进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出现新的交流和沟通方式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 eaLnBrk="0" hangingPunct="0"/>
              <a:endParaRPr lang="en-US" altLang="zh-CN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27"/>
            <p:cNvSpPr>
              <a:spLocks/>
            </p:cNvSpPr>
            <p:nvPr/>
          </p:nvSpPr>
          <p:spPr bwMode="gray">
            <a:xfrm>
              <a:off x="2154" y="2597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28"/>
            <p:cNvSpPr>
              <a:spLocks noChangeArrowheads="1"/>
            </p:cNvSpPr>
            <p:nvPr/>
          </p:nvSpPr>
          <p:spPr bwMode="gray">
            <a:xfrm>
              <a:off x="2153" y="2931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gray">
            <a:xfrm>
              <a:off x="1632" y="3450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235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网页三维展示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能力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3398836" y="491286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网页的跨平台以及互动性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36" name="Picture 4" descr="E:\Microbject\Dem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57" y="1919530"/>
            <a:ext cx="1572939" cy="29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421" y="1919530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20" y="4736599"/>
            <a:ext cx="3722504" cy="219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7270" y="6351186"/>
            <a:ext cx="726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是一种基础性技术，会推促进各种相关平台的发展。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0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394727" y="998965"/>
            <a:ext cx="2646878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48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474804" y="2039537"/>
            <a:ext cx="9511258" cy="1862048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5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en-US" altLang="zh-CN" sz="115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10844"/>
            <a:ext cx="1063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en-US" altLang="zh-CN" sz="1200" b="1" dirty="0" smtClean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1817</Words>
  <Application>Microsoft Office PowerPoint</Application>
  <PresentationFormat>宽屏</PresentationFormat>
  <Paragraphs>229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Times New Roman</vt:lpstr>
      <vt:lpstr>Verdana</vt:lpstr>
      <vt:lpstr>Calibri</vt:lpstr>
      <vt:lpstr>宋体</vt:lpstr>
      <vt:lpstr>Calibri Light</vt:lpstr>
      <vt:lpstr>PMingLiU</vt:lpstr>
      <vt:lpstr>Wingdings</vt:lpstr>
      <vt:lpstr>Arial</vt:lpstr>
      <vt:lpstr>微软雅黑</vt:lpstr>
      <vt:lpstr>汉仪清雅体简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102</cp:revision>
  <dcterms:created xsi:type="dcterms:W3CDTF">2014-02-07T08:30:59Z</dcterms:created>
  <dcterms:modified xsi:type="dcterms:W3CDTF">2016-01-05T12:48:25Z</dcterms:modified>
</cp:coreProperties>
</file>